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6" r:id="rId1"/>
  </p:sldMasterIdLst>
  <p:sldIdLst>
    <p:sldId id="256" r:id="rId2"/>
    <p:sldId id="268" r:id="rId3"/>
    <p:sldId id="270" r:id="rId4"/>
    <p:sldId id="294" r:id="rId5"/>
    <p:sldId id="295" r:id="rId6"/>
    <p:sldId id="296" r:id="rId7"/>
    <p:sldId id="271" r:id="rId8"/>
    <p:sldId id="272" r:id="rId9"/>
    <p:sldId id="257" r:id="rId10"/>
    <p:sldId id="258" r:id="rId11"/>
    <p:sldId id="259" r:id="rId12"/>
    <p:sldId id="261" r:id="rId13"/>
    <p:sldId id="262" r:id="rId14"/>
    <p:sldId id="267" r:id="rId15"/>
    <p:sldId id="291" r:id="rId16"/>
    <p:sldId id="298" r:id="rId17"/>
    <p:sldId id="289" r:id="rId18"/>
    <p:sldId id="287" r:id="rId19"/>
    <p:sldId id="288" r:id="rId20"/>
    <p:sldId id="293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FFFFFF"/>
    <a:srgbClr val="FFFF00"/>
    <a:srgbClr val="CCFFFF"/>
    <a:srgbClr val="FF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3190" autoAdjust="0"/>
  </p:normalViewPr>
  <p:slideViewPr>
    <p:cSldViewPr>
      <p:cViewPr varScale="1">
        <p:scale>
          <a:sx n="102" d="100"/>
          <a:sy n="102" d="100"/>
        </p:scale>
        <p:origin x="-2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225857-A3FE-4AC8-AA81-3A9D964B127E}" type="datetimeFigureOut">
              <a:rPr lang="ru-RU" smtClean="0"/>
              <a:pPr>
                <a:defRPr/>
              </a:pPr>
              <a:t>13.11.2016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3C1591B-0D46-4DFC-82ED-6C61A0F3FE3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F64A2ED4-178F-46DB-A936-540F2196FD99}" type="datetimeFigureOut">
              <a:rPr lang="ru-RU" smtClean="0"/>
              <a:pPr>
                <a:defRPr/>
              </a:pPr>
              <a:t>13.11.2016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A665CF4-808B-474C-8F5B-76233452A9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E8612C-D397-443D-BF1F-A895A650B1F4}" type="datetimeFigureOut">
              <a:rPr lang="ru-RU" smtClean="0"/>
              <a:pPr>
                <a:defRPr/>
              </a:pPr>
              <a:t>13.11.2016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853576-EBE3-4A4E-B6BA-B59B5931D10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E7624B-35B3-42F3-B536-DF47118A878E}" type="datetimeFigureOut">
              <a:rPr lang="ru-RU" smtClean="0"/>
              <a:pPr>
                <a:defRPr/>
              </a:pPr>
              <a:t>13.11.2016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6D4634-E940-4531-A5D5-671406E3690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085905-E437-4ACF-9408-C1B625677A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24F6E4-20DC-458A-96D3-6F073762F07A}" type="datetimeFigureOut">
              <a:rPr lang="ru-RU" smtClean="0"/>
              <a:pPr>
                <a:defRPr/>
              </a:pPr>
              <a:t>13.11.2016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73DC94-AD7F-4149-B537-5C98B20F10F0}" type="datetimeFigureOut">
              <a:rPr lang="ru-RU" smtClean="0"/>
              <a:pPr>
                <a:defRPr/>
              </a:pPr>
              <a:t>13.11.2016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F5C51F-67D4-48F6-910E-B703090348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A95655-E835-4986-A6F1-7995682F1C6F}" type="datetimeFigureOut">
              <a:rPr lang="ru-RU" smtClean="0"/>
              <a:pPr>
                <a:defRPr/>
              </a:pPr>
              <a:t>13.11.2016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A657D2-4D74-4338-B68C-EAA518233BA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59C1EE63-7FF3-4910-8BCE-6618C12D25CF}" type="datetimeFigureOut">
              <a:rPr lang="ru-RU" smtClean="0"/>
              <a:pPr>
                <a:defRPr/>
              </a:pPr>
              <a:t>13.11.2016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0309BF1F-E3C7-4B0C-9537-DE4FFAE04BC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FE5225-5C44-407E-A608-59435ECA3A2C}" type="datetimeFigureOut">
              <a:rPr lang="ru-RU" smtClean="0"/>
              <a:pPr>
                <a:defRPr/>
              </a:pPr>
              <a:t>13.11.2016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7E849E0-7CAD-4A5C-86D9-B2777765C7C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15B6519-3F15-4E24-AE70-4CDBA37FB2EA}" type="datetimeFigureOut">
              <a:rPr lang="ru-RU" smtClean="0"/>
              <a:pPr>
                <a:defRPr/>
              </a:pPr>
              <a:t>13.11.2016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F30B1C-7BB8-4A1F-9739-4BEEC6BB963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B3A080-8969-482A-9AEB-D296454784D9}" type="datetimeFigureOut">
              <a:rPr lang="ru-RU" smtClean="0"/>
              <a:pPr>
                <a:defRPr/>
              </a:pPr>
              <a:t>13.11.2016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E8A000-FD43-46DB-88A2-7C1FDE9AECB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8099AC1-9B5F-4CE8-915A-A25A8354D50B}" type="datetimeFigureOut">
              <a:rPr lang="ru-RU" smtClean="0"/>
              <a:pPr>
                <a:defRPr/>
              </a:pPr>
              <a:t>13.11.2016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926371E-D7CF-4B27-9D64-A187FDC6B78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571875" y="357188"/>
            <a:ext cx="5572125" cy="1462087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30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Геометрия </a:t>
            </a:r>
            <a:r>
              <a:rPr lang="ru-RU" sz="30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ru-RU" sz="30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класс</a:t>
            </a:r>
            <a:br>
              <a:rPr lang="ru-RU" sz="30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Повторительно-обобщающий урок по теме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4000500" y="4071938"/>
            <a:ext cx="5143500" cy="2000250"/>
          </a:xfrm>
        </p:spPr>
        <p:txBody>
          <a:bodyPr/>
          <a:lstStyle/>
          <a:p>
            <a:pPr marL="0" indent="0"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3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600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6" name="Прямоугольник 4"/>
          <p:cNvSpPr>
            <a:spLocks noChangeArrowheads="1"/>
          </p:cNvSpPr>
          <p:nvPr/>
        </p:nvSpPr>
        <p:spPr bwMode="auto">
          <a:xfrm>
            <a:off x="1214438" y="2286000"/>
            <a:ext cx="7000875" cy="183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70000"/>
              </a:lnSpc>
            </a:pPr>
            <a:r>
              <a:rPr lang="ru-RU" sz="8000" b="1" i="1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Подобие</a:t>
            </a:r>
            <a:br>
              <a:rPr lang="ru-RU" sz="8000" b="1" i="1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8000" b="1" i="1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треугольников</a:t>
            </a:r>
            <a:endParaRPr lang="ru-RU" sz="8000">
              <a:solidFill>
                <a:srgbClr val="99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50963" y="214313"/>
            <a:ext cx="7793037" cy="1462087"/>
          </a:xfrm>
        </p:spPr>
        <p:txBody>
          <a:bodyPr/>
          <a:lstStyle/>
          <a:p>
            <a:pPr algn="ctr" eaLnBrk="1" hangingPunct="1"/>
            <a:r>
              <a:rPr lang="ru-RU" b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Устная работа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276600" y="2357438"/>
            <a:ext cx="5581650" cy="324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ru-RU" sz="3200">
                <a:solidFill>
                  <a:schemeClr val="bg2"/>
                </a:solidFill>
                <a:latin typeface="Times New Roman" pitchFamily="18" charset="0"/>
              </a:rPr>
              <a:t> </a:t>
            </a:r>
            <a:r>
              <a:rPr lang="ru-RU" sz="320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Назовите соответственные углы треугольников.</a:t>
            </a:r>
          </a:p>
          <a:p>
            <a:pPr marL="342900" indent="-342900">
              <a:spcBef>
                <a:spcPct val="20000"/>
              </a:spcBef>
            </a:pPr>
            <a:r>
              <a:rPr lang="ru-RU" sz="320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Назовите сходственные стороны треугольников.</a:t>
            </a:r>
          </a:p>
          <a:p>
            <a:pPr marL="342900" indent="-342900">
              <a:spcBef>
                <a:spcPct val="20000"/>
              </a:spcBef>
            </a:pPr>
            <a:r>
              <a:rPr lang="ru-RU" sz="320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Дайте определение подобных треугольников.</a:t>
            </a:r>
          </a:p>
        </p:txBody>
      </p:sp>
      <p:pic>
        <p:nvPicPr>
          <p:cNvPr id="4100" name="Рисунок 4" descr="Рисунок1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85813" y="2214563"/>
            <a:ext cx="2225675" cy="443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50963" y="214313"/>
            <a:ext cx="7793037" cy="1462087"/>
          </a:xfrm>
        </p:spPr>
        <p:txBody>
          <a:bodyPr/>
          <a:lstStyle/>
          <a:p>
            <a:pPr algn="ctr" eaLnBrk="1" hangingPunct="1"/>
            <a:r>
              <a:rPr lang="ru-RU" b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Устная работа</a:t>
            </a:r>
          </a:p>
        </p:txBody>
      </p:sp>
      <p:sp>
        <p:nvSpPr>
          <p:cNvPr id="5123" name="Содержимое 5"/>
          <p:cNvSpPr>
            <a:spLocks noGrp="1"/>
          </p:cNvSpPr>
          <p:nvPr>
            <p:ph idx="4294967295"/>
          </p:nvPr>
        </p:nvSpPr>
        <p:spPr>
          <a:xfrm>
            <a:off x="2182813" y="4714875"/>
            <a:ext cx="6961187" cy="1214438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mtClean="0">
                <a:solidFill>
                  <a:schemeClr val="bg2"/>
                </a:solidFill>
              </a:rPr>
              <a:t>  </a:t>
            </a:r>
            <a:r>
              <a:rPr lang="ru-RU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Сформулируйте признаки подобия треугольников.</a:t>
            </a:r>
          </a:p>
        </p:txBody>
      </p:sp>
      <p:pic>
        <p:nvPicPr>
          <p:cNvPr id="5124" name="Рисунок 4" descr="Рисунок2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62075" y="2524125"/>
            <a:ext cx="6419850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1357313" y="-428625"/>
            <a:ext cx="7786687" cy="2214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Устная работа.                   </a:t>
            </a:r>
            <a:r>
              <a:rPr lang="ru-RU" sz="4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Какие из следующих утверждений верны?</a:t>
            </a:r>
            <a:endParaRPr lang="ru-RU" sz="40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Rectangle 1"/>
          <p:cNvSpPr>
            <a:spLocks noChangeArrowheads="1"/>
          </p:cNvSpPr>
          <p:nvPr/>
        </p:nvSpPr>
        <p:spPr bwMode="auto">
          <a:xfrm>
            <a:off x="87313" y="2214563"/>
            <a:ext cx="9153525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3000">
                <a:latin typeface="Times New Roman" pitchFamily="18" charset="0"/>
                <a:cs typeface="Times New Roman" pitchFamily="18" charset="0"/>
              </a:rPr>
              <a:t> 1. Любые два равносторонних треугольника подобны.</a:t>
            </a:r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142875" y="2928938"/>
            <a:ext cx="8643938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3000">
                <a:latin typeface="Times New Roman" pitchFamily="18" charset="0"/>
                <a:cs typeface="Times New Roman" pitchFamily="18" charset="0"/>
              </a:rPr>
              <a:t>2. Если два угла одного треугольника соответственно пропорциональны двум углам </a:t>
            </a:r>
          </a:p>
          <a:p>
            <a:pPr eaLnBrk="0" hangingPunct="0"/>
            <a:r>
              <a:rPr lang="ru-RU" sz="3000">
                <a:latin typeface="Times New Roman" pitchFamily="18" charset="0"/>
                <a:cs typeface="Times New Roman" pitchFamily="18" charset="0"/>
              </a:rPr>
              <a:t>другого треугольника, то такие треугольники </a:t>
            </a:r>
          </a:p>
          <a:p>
            <a:pPr eaLnBrk="0" hangingPunct="0"/>
            <a:r>
              <a:rPr lang="ru-RU" sz="3000">
                <a:latin typeface="Times New Roman" pitchFamily="18" charset="0"/>
                <a:cs typeface="Times New Roman" pitchFamily="18" charset="0"/>
              </a:rPr>
              <a:t>подобны.</a:t>
            </a:r>
          </a:p>
        </p:txBody>
      </p:sp>
      <p:sp>
        <p:nvSpPr>
          <p:cNvPr id="6149" name="Прямоугольник 4"/>
          <p:cNvSpPr>
            <a:spLocks noChangeArrowheads="1"/>
          </p:cNvSpPr>
          <p:nvPr/>
        </p:nvSpPr>
        <p:spPr bwMode="auto">
          <a:xfrm>
            <a:off x="142875" y="5000625"/>
            <a:ext cx="87153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>
                <a:latin typeface="Times New Roman" pitchFamily="18" charset="0"/>
                <a:cs typeface="Times New Roman" pitchFamily="18" charset="0"/>
              </a:rPr>
              <a:t>3. Если два треугольника подобны, то их сходственные стороны пропорциональны.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1357313" y="-357188"/>
            <a:ext cx="7786687" cy="22145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Устная работа.                   </a:t>
            </a:r>
            <a:endParaRPr lang="ru-RU" sz="4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214313" y="2143125"/>
            <a:ext cx="8429625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Если сторона и два прилежащих к ней угла одного треугольника соответственно равны стороне и двум прилежащим к ней углам другого треугольника, то такие треугольники подобны.</a:t>
            </a:r>
          </a:p>
        </p:txBody>
      </p:sp>
      <p:sp>
        <p:nvSpPr>
          <p:cNvPr id="7172" name="Прямоугольник 5"/>
          <p:cNvSpPr>
            <a:spLocks noChangeArrowheads="1"/>
          </p:cNvSpPr>
          <p:nvPr/>
        </p:nvSpPr>
        <p:spPr bwMode="auto">
          <a:xfrm>
            <a:off x="214313" y="4286250"/>
            <a:ext cx="8929687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Любые два прямоугольных треугольника подобны.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14313" y="5072063"/>
            <a:ext cx="8715375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Если два угла одного треугольника равны двум углам другого треугольника, то такие треугольники подобны.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1428750" y="-357188"/>
            <a:ext cx="7229475" cy="22145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Устная работа.                   </a:t>
            </a:r>
            <a:endParaRPr lang="ru-RU" sz="4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214313" y="2071688"/>
            <a:ext cx="8929687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Если две стороны одного треугольника пропорциональны сходственным сторонам другого треугольника, и углы, заключенные между этими сторонами равны, то такие треугольники подобны.</a:t>
            </a:r>
          </a:p>
        </p:txBody>
      </p:sp>
      <p:sp>
        <p:nvSpPr>
          <p:cNvPr id="8196" name="Rectangle 2"/>
          <p:cNvSpPr>
            <a:spLocks noChangeArrowheads="1"/>
          </p:cNvSpPr>
          <p:nvPr/>
        </p:nvSpPr>
        <p:spPr bwMode="auto">
          <a:xfrm>
            <a:off x="142875" y="5357813"/>
            <a:ext cx="90011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Если угол одного треугольника равен углу другого треугольника, то такие треугольники подобны.</a:t>
            </a:r>
          </a:p>
        </p:txBody>
      </p:sp>
      <p:sp>
        <p:nvSpPr>
          <p:cNvPr id="8197" name="Прямоугольник 4"/>
          <p:cNvSpPr>
            <a:spLocks noChangeArrowheads="1"/>
          </p:cNvSpPr>
          <p:nvPr/>
        </p:nvSpPr>
        <p:spPr bwMode="auto">
          <a:xfrm>
            <a:off x="214313" y="4143375"/>
            <a:ext cx="864393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Любые два равнобедренных треугольника подобны.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89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50963" y="214313"/>
            <a:ext cx="7793037" cy="1462087"/>
          </a:xfrm>
        </p:spPr>
        <p:txBody>
          <a:bodyPr/>
          <a:lstStyle/>
          <a:p>
            <a:pPr algn="ctr" eaLnBrk="1" hangingPunct="1"/>
            <a:r>
              <a:rPr lang="ru-RU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самопроверка</a:t>
            </a:r>
            <a:endParaRPr lang="ru-RU" b="1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Содержимое 5"/>
          <p:cNvSpPr>
            <a:spLocks noGrp="1"/>
          </p:cNvSpPr>
          <p:nvPr>
            <p:ph idx="4294967295"/>
          </p:nvPr>
        </p:nvSpPr>
        <p:spPr>
          <a:xfrm>
            <a:off x="0" y="2017713"/>
            <a:ext cx="7786688" cy="348297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dirty="0" smtClean="0">
                <a:solidFill>
                  <a:schemeClr val="bg2"/>
                </a:solidFill>
              </a:rPr>
              <a:t> </a:t>
            </a:r>
            <a:endParaRPr lang="ru-RU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Ответы:1,3,6,7</a:t>
            </a:r>
            <a:endParaRPr lang="ru-RU" dirty="0" smtClean="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ru-RU" dirty="0" smtClean="0">
              <a:solidFill>
                <a:schemeClr val="bg2"/>
              </a:solidFill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ru-RU" dirty="0" smtClean="0">
              <a:solidFill>
                <a:schemeClr val="bg2"/>
              </a:solidFill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ru-RU" dirty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50963" y="214313"/>
            <a:ext cx="7793037" cy="1462087"/>
          </a:xfrm>
        </p:spPr>
        <p:txBody>
          <a:bodyPr/>
          <a:lstStyle/>
          <a:p>
            <a:pPr algn="ctr" eaLnBrk="1" hangingPunct="1"/>
            <a:r>
              <a:rPr lang="ru-RU" b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Устная работа</a:t>
            </a:r>
          </a:p>
        </p:txBody>
      </p:sp>
      <p:sp>
        <p:nvSpPr>
          <p:cNvPr id="10243" name="Содержимое 2"/>
          <p:cNvSpPr>
            <a:spLocks noGrp="1"/>
          </p:cNvSpPr>
          <p:nvPr>
            <p:ph idx="4294967295"/>
          </p:nvPr>
        </p:nvSpPr>
        <p:spPr>
          <a:xfrm>
            <a:off x="0" y="2643188"/>
            <a:ext cx="3103563" cy="703262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buFont typeface="Arial" charset="0"/>
              <a:buNone/>
            </a:pPr>
            <a:r>
              <a:rPr lang="ru-RU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  Докажите, что треугольники подобны.</a:t>
            </a:r>
          </a:p>
        </p:txBody>
      </p:sp>
      <p:pic>
        <p:nvPicPr>
          <p:cNvPr id="10244" name="Рисунок 4" descr="Рисунок2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86125" y="2143125"/>
            <a:ext cx="5340350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50963" y="214313"/>
            <a:ext cx="7793037" cy="1462087"/>
          </a:xfrm>
        </p:spPr>
        <p:txBody>
          <a:bodyPr/>
          <a:lstStyle/>
          <a:p>
            <a:pPr algn="ctr" eaLnBrk="1" hangingPunct="1"/>
            <a:r>
              <a:rPr lang="ru-RU" b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Устная работа</a:t>
            </a:r>
          </a:p>
        </p:txBody>
      </p:sp>
      <p:sp>
        <p:nvSpPr>
          <p:cNvPr id="11267" name="TextBox 4"/>
          <p:cNvSpPr txBox="1">
            <a:spLocks noChangeArrowheads="1"/>
          </p:cNvSpPr>
          <p:nvPr/>
        </p:nvSpPr>
        <p:spPr bwMode="auto">
          <a:xfrm>
            <a:off x="4214813" y="2000250"/>
            <a:ext cx="4572000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В квадрате </a:t>
            </a:r>
            <a:r>
              <a:rPr lang="en-US" sz="320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ABCD</a:t>
            </a:r>
            <a:r>
              <a:rPr lang="ru-RU" sz="320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через середины соседних сторон  ВС и </a:t>
            </a:r>
            <a:r>
              <a:rPr lang="en-US" sz="320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CD</a:t>
            </a:r>
            <a:r>
              <a:rPr lang="ru-RU" sz="320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проведена прямая </a:t>
            </a:r>
            <a:r>
              <a:rPr lang="en-US" sz="320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KL</a:t>
            </a:r>
            <a:r>
              <a:rPr lang="ru-RU" sz="320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. Диагональ квадрата равна 18 см. Найти длину отрезка </a:t>
            </a:r>
            <a:r>
              <a:rPr lang="en-US" sz="320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KL</a:t>
            </a:r>
            <a:r>
              <a:rPr lang="ru-RU" sz="320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1268" name="Рисунок 4" descr="Рисунок3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1500" y="2143125"/>
            <a:ext cx="3444875" cy="322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50963" y="214313"/>
            <a:ext cx="7793037" cy="1462087"/>
          </a:xfrm>
        </p:spPr>
        <p:txBody>
          <a:bodyPr/>
          <a:lstStyle/>
          <a:p>
            <a:pPr algn="ctr" eaLnBrk="1" hangingPunct="1"/>
            <a:r>
              <a:rPr lang="ru-RU" b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Устная работа</a:t>
            </a:r>
          </a:p>
        </p:txBody>
      </p:sp>
      <p:sp>
        <p:nvSpPr>
          <p:cNvPr id="12291" name="Содержимое 2"/>
          <p:cNvSpPr>
            <a:spLocks noGrp="1"/>
          </p:cNvSpPr>
          <p:nvPr>
            <p:ph idx="4294967295"/>
          </p:nvPr>
        </p:nvSpPr>
        <p:spPr>
          <a:xfrm>
            <a:off x="3786188" y="1928813"/>
            <a:ext cx="5357812" cy="4429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>
                <a:solidFill>
                  <a:schemeClr val="bg2"/>
                </a:solidFill>
              </a:rPr>
              <a:t>   </a:t>
            </a:r>
            <a:r>
              <a:rPr lang="ru-RU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В треугольнике АВС проведена прямая </a:t>
            </a:r>
            <a:r>
              <a:rPr lang="en-US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FD</a:t>
            </a:r>
            <a:r>
              <a:rPr lang="ru-RU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параллельно ВС. Определите, какую часть площади </a:t>
            </a:r>
            <a:r>
              <a:rPr lang="el-GR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ru-RU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АВС составляет площадь </a:t>
            </a:r>
            <a:r>
              <a:rPr lang="el-GR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AFD</a:t>
            </a:r>
            <a:r>
              <a:rPr lang="ru-RU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, если               </a:t>
            </a:r>
            <a:r>
              <a:rPr lang="en-US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AF</a:t>
            </a:r>
            <a:r>
              <a:rPr lang="ru-RU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: АВ = 1 : 4.</a:t>
            </a:r>
          </a:p>
        </p:txBody>
      </p:sp>
      <p:pic>
        <p:nvPicPr>
          <p:cNvPr id="12292" name="Содержимое 3" descr="Отсканировано 23.02.2009 19-34 (2).bmp"/>
          <p:cNvPicPr>
            <a:picLocks noChangeAspect="1"/>
          </p:cNvPicPr>
          <p:nvPr/>
        </p:nvPicPr>
        <p:blipFill>
          <a:blip r:embed="rId2" cstate="email">
            <a:lum bright="2000" contrast="40000"/>
            <a:grayscl/>
          </a:blip>
          <a:srcRect/>
          <a:stretch>
            <a:fillRect/>
          </a:stretch>
        </p:blipFill>
        <p:spPr bwMode="auto">
          <a:xfrm>
            <a:off x="285750" y="2357438"/>
            <a:ext cx="3071813" cy="307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50963" y="214313"/>
            <a:ext cx="7793037" cy="1462087"/>
          </a:xfrm>
        </p:spPr>
        <p:txBody>
          <a:bodyPr/>
          <a:lstStyle/>
          <a:p>
            <a:pPr algn="ctr" eaLnBrk="1" hangingPunct="1"/>
            <a:r>
              <a:rPr lang="ru-RU" b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Устная работа</a:t>
            </a:r>
          </a:p>
        </p:txBody>
      </p:sp>
      <p:sp>
        <p:nvSpPr>
          <p:cNvPr id="13315" name="Содержимое 2"/>
          <p:cNvSpPr>
            <a:spLocks noGrp="1"/>
          </p:cNvSpPr>
          <p:nvPr>
            <p:ph idx="4294967295"/>
          </p:nvPr>
        </p:nvSpPr>
        <p:spPr>
          <a:xfrm>
            <a:off x="4716463" y="2016125"/>
            <a:ext cx="4427537" cy="41052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>
                <a:solidFill>
                  <a:schemeClr val="bg2"/>
                </a:solidFill>
              </a:rPr>
              <a:t>   </a:t>
            </a:r>
            <a:r>
              <a:rPr lang="ru-RU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Гипотенуза </a:t>
            </a:r>
            <a:r>
              <a:rPr lang="en-US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FD</a:t>
            </a:r>
            <a:r>
              <a:rPr lang="ru-RU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FCD</a:t>
            </a:r>
            <a:r>
              <a:rPr lang="ru-RU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равна 13 см, а гипотенуза </a:t>
            </a:r>
            <a:r>
              <a:rPr lang="en-US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BF</a:t>
            </a:r>
            <a:r>
              <a:rPr lang="ru-RU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FAB</a:t>
            </a:r>
            <a:r>
              <a:rPr lang="ru-RU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равна 39 см. Найти периметр </a:t>
            </a:r>
            <a:r>
              <a:rPr lang="el-GR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Δ </a:t>
            </a:r>
            <a:r>
              <a:rPr lang="en-US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FAB</a:t>
            </a:r>
            <a:r>
              <a:rPr lang="ru-RU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, если периметр </a:t>
            </a:r>
            <a:r>
              <a:rPr lang="el-GR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FCD</a:t>
            </a:r>
            <a:r>
              <a:rPr lang="ru-RU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равен 30 см.</a:t>
            </a:r>
          </a:p>
        </p:txBody>
      </p:sp>
      <p:pic>
        <p:nvPicPr>
          <p:cNvPr id="13316" name="Содержимое 3" descr="Отсканировано 23.02.2009 19-34 (2).bmp"/>
          <p:cNvPicPr>
            <a:picLocks noChangeAspect="1"/>
          </p:cNvPicPr>
          <p:nvPr/>
        </p:nvPicPr>
        <p:blipFill>
          <a:blip r:embed="rId2" cstate="email">
            <a:lum bright="2000" contrast="40000"/>
            <a:grayscl/>
          </a:blip>
          <a:srcRect/>
          <a:stretch>
            <a:fillRect/>
          </a:stretch>
        </p:blipFill>
        <p:spPr bwMode="auto">
          <a:xfrm>
            <a:off x="428625" y="2643188"/>
            <a:ext cx="4214813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50963" y="214313"/>
            <a:ext cx="7793037" cy="1462087"/>
          </a:xfrm>
        </p:spPr>
        <p:txBody>
          <a:bodyPr/>
          <a:lstStyle/>
          <a:p>
            <a:pPr algn="ctr" eaLnBrk="1" hangingPunct="1"/>
            <a:r>
              <a:rPr lang="ru-RU" b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Устная работа</a:t>
            </a:r>
          </a:p>
        </p:txBody>
      </p:sp>
      <p:pic>
        <p:nvPicPr>
          <p:cNvPr id="14339" name="Содержимое 3" descr="Отсканировано 23.02.2009 19-34.bmp"/>
          <p:cNvPicPr>
            <a:picLocks noGrp="1" noChangeAspect="1"/>
          </p:cNvPicPr>
          <p:nvPr>
            <p:ph idx="4294967295"/>
          </p:nvPr>
        </p:nvPicPr>
        <p:blipFill>
          <a:blip r:embed="rId2" cstate="email">
            <a:lum bright="-4000" contrast="40000"/>
            <a:grayscl/>
          </a:blip>
          <a:srcRect/>
          <a:stretch>
            <a:fillRect/>
          </a:stretch>
        </p:blipFill>
        <p:spPr>
          <a:xfrm>
            <a:off x="0" y="2286000"/>
            <a:ext cx="3714750" cy="3214688"/>
          </a:xfrm>
        </p:spPr>
      </p:pic>
      <p:sp>
        <p:nvSpPr>
          <p:cNvPr id="14340" name="TextBox 4"/>
          <p:cNvSpPr txBox="1">
            <a:spLocks noChangeArrowheads="1"/>
          </p:cNvSpPr>
          <p:nvPr/>
        </p:nvSpPr>
        <p:spPr bwMode="auto">
          <a:xfrm>
            <a:off x="4500563" y="1928813"/>
            <a:ext cx="4357687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el-GR" sz="320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ru-RU" sz="320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АВС проведена биссектриса угла </a:t>
            </a:r>
            <a:r>
              <a:rPr lang="en-US" sz="320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BD</a:t>
            </a:r>
            <a:r>
              <a:rPr lang="ru-RU" sz="320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. Точка </a:t>
            </a:r>
            <a:r>
              <a:rPr lang="en-US" sz="320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320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делит сторону АС на отрезки </a:t>
            </a:r>
            <a:r>
              <a:rPr lang="en-US" sz="320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AD </a:t>
            </a:r>
            <a:r>
              <a:rPr lang="ru-RU" sz="320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US" sz="320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DC</a:t>
            </a:r>
            <a:r>
              <a:rPr lang="ru-RU" sz="320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, соответственно равные 6см и 10см. Найти сторону ВС, если сторона АВ равна 9см.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50963" y="214313"/>
            <a:ext cx="7793037" cy="1462087"/>
          </a:xfrm>
        </p:spPr>
        <p:txBody>
          <a:bodyPr/>
          <a:lstStyle/>
          <a:p>
            <a:pPr algn="ctr" eaLnBrk="1" hangingPunct="1"/>
            <a:r>
              <a:rPr lang="ru-RU" b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Устная работа</a:t>
            </a:r>
          </a:p>
        </p:txBody>
      </p:sp>
      <p:pic>
        <p:nvPicPr>
          <p:cNvPr id="15363" name="Содержимое 6" descr="Отсканировано 23.02.2009 19-34 (2).bmp"/>
          <p:cNvPicPr>
            <a:picLocks noGrp="1" noChangeAspect="1"/>
          </p:cNvPicPr>
          <p:nvPr>
            <p:ph idx="4294967295"/>
          </p:nvPr>
        </p:nvPicPr>
        <p:blipFill>
          <a:blip r:embed="rId2" cstate="email">
            <a:lum bright="-4000" contrast="40000"/>
            <a:grayscl/>
          </a:blip>
          <a:srcRect/>
          <a:stretch>
            <a:fillRect/>
          </a:stretch>
        </p:blipFill>
        <p:spPr>
          <a:xfrm>
            <a:off x="4000500" y="2643188"/>
            <a:ext cx="5143500" cy="3629025"/>
          </a:xfrm>
        </p:spPr>
      </p:pic>
      <p:sp>
        <p:nvSpPr>
          <p:cNvPr id="15364" name="TextBox 7"/>
          <p:cNvSpPr txBox="1">
            <a:spLocks noChangeArrowheads="1"/>
          </p:cNvSpPr>
          <p:nvPr/>
        </p:nvSpPr>
        <p:spPr bwMode="auto">
          <a:xfrm>
            <a:off x="857250" y="2714625"/>
            <a:ext cx="22145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Найти </a:t>
            </a:r>
            <a:r>
              <a:rPr lang="en-US" sz="320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AD</a:t>
            </a:r>
            <a:r>
              <a:rPr lang="ru-RU" sz="320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50963" y="214313"/>
            <a:ext cx="7793037" cy="1462087"/>
          </a:xfrm>
        </p:spPr>
        <p:txBody>
          <a:bodyPr/>
          <a:lstStyle/>
          <a:p>
            <a:pPr algn="ctr" eaLnBrk="1" hangingPunct="1"/>
            <a:r>
              <a:rPr lang="ru-RU" b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Устная работа</a:t>
            </a:r>
          </a:p>
        </p:txBody>
      </p:sp>
      <p:pic>
        <p:nvPicPr>
          <p:cNvPr id="16387" name="Содержимое 6" descr="Отсканировано 23.02.2009 19-34 (2).bmp"/>
          <p:cNvPicPr>
            <a:picLocks noGrp="1" noChangeAspect="1"/>
          </p:cNvPicPr>
          <p:nvPr>
            <p:ph idx="4294967295"/>
          </p:nvPr>
        </p:nvPicPr>
        <p:blipFill>
          <a:blip r:embed="rId2" cstate="email">
            <a:lum contrast="40000"/>
            <a:grayscl/>
          </a:blip>
          <a:srcRect/>
          <a:stretch>
            <a:fillRect/>
          </a:stretch>
        </p:blipFill>
        <p:spPr>
          <a:xfrm>
            <a:off x="4214813" y="2286000"/>
            <a:ext cx="4929187" cy="3286125"/>
          </a:xfrm>
        </p:spPr>
      </p:pic>
      <p:sp>
        <p:nvSpPr>
          <p:cNvPr id="16388" name="TextBox 3"/>
          <p:cNvSpPr txBox="1">
            <a:spLocks noChangeArrowheads="1"/>
          </p:cNvSpPr>
          <p:nvPr/>
        </p:nvSpPr>
        <p:spPr bwMode="auto">
          <a:xfrm>
            <a:off x="357188" y="2357438"/>
            <a:ext cx="2286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Найти </a:t>
            </a:r>
            <a:r>
              <a:rPr lang="en-US" sz="320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KL</a:t>
            </a:r>
            <a:r>
              <a:rPr lang="ru-RU" sz="320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143375" y="4214813"/>
            <a:ext cx="214313" cy="1428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643438" y="3429000"/>
            <a:ext cx="214312" cy="1428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75" y="2017713"/>
            <a:ext cx="8240713" cy="4114800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Задача №1.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Биссектриса прямого угла прямоугольного треугольника делит гипотенузу на отрезки длиной 20см и 15см.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Найти площадь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треугольника, образованного биссектрисой и высотой, выходящими из вершины прямого угла данного треугольника.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Работа в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тетрадях.ОГЭ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3"/>
          <p:cNvSpPr txBox="1">
            <a:spLocks noChangeArrowheads="1"/>
          </p:cNvSpPr>
          <p:nvPr/>
        </p:nvSpPr>
        <p:spPr bwMode="auto">
          <a:xfrm>
            <a:off x="1500188" y="2571750"/>
            <a:ext cx="5857875" cy="31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>
                <a:latin typeface="Times New Roman" pitchFamily="18" charset="0"/>
                <a:cs typeface="Times New Roman" pitchFamily="18" charset="0"/>
              </a:rPr>
              <a:t>Возникнет ли необходимость применять признаки подобия треугольников              в жизни?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</a:t>
            </a:r>
            <a:r>
              <a:rPr lang="ru-RU" dirty="0" smtClean="0"/>
              <a:t>Проектор полностью освещает </a:t>
            </a:r>
            <a:r>
              <a:rPr lang="ru-RU" dirty="0" smtClean="0"/>
              <a:t>экран </a:t>
            </a:r>
            <a:r>
              <a:rPr lang="ru-RU" i="1" dirty="0" smtClean="0"/>
              <a:t>A</a:t>
            </a:r>
            <a:r>
              <a:rPr lang="ru-RU" dirty="0" smtClean="0"/>
              <a:t> </a:t>
            </a:r>
            <a:r>
              <a:rPr lang="ru-RU" dirty="0" smtClean="0"/>
              <a:t>высотой </a:t>
            </a:r>
            <a:r>
              <a:rPr lang="ru-RU" dirty="0" smtClean="0"/>
              <a:t>80 см, </a:t>
            </a:r>
            <a:r>
              <a:rPr lang="ru-RU" dirty="0" smtClean="0"/>
              <a:t>расположенный </a:t>
            </a:r>
            <a:r>
              <a:rPr lang="ru-RU" dirty="0" smtClean="0"/>
              <a:t>на </a:t>
            </a:r>
            <a:r>
              <a:rPr lang="ru-RU" dirty="0" smtClean="0"/>
              <a:t>расстоянии </a:t>
            </a:r>
            <a:r>
              <a:rPr lang="ru-RU" dirty="0" smtClean="0"/>
              <a:t>250 см от </a:t>
            </a:r>
            <a:r>
              <a:rPr lang="ru-RU" dirty="0" smtClean="0"/>
              <a:t>проектора</a:t>
            </a:r>
            <a:r>
              <a:rPr lang="ru-RU" dirty="0" smtClean="0"/>
              <a:t>. На каком </a:t>
            </a:r>
            <a:r>
              <a:rPr lang="ru-RU" dirty="0" smtClean="0"/>
              <a:t>наименьшем расстоянии </a:t>
            </a:r>
            <a:r>
              <a:rPr lang="ru-RU" dirty="0" smtClean="0"/>
              <a:t>(в </a:t>
            </a:r>
            <a:r>
              <a:rPr lang="ru-RU" dirty="0" smtClean="0"/>
              <a:t>сантиметрах</a:t>
            </a:r>
            <a:r>
              <a:rPr lang="ru-RU" dirty="0" smtClean="0"/>
              <a:t>) от </a:t>
            </a:r>
            <a:r>
              <a:rPr lang="ru-RU" dirty="0" smtClean="0"/>
              <a:t>проектора </a:t>
            </a:r>
            <a:r>
              <a:rPr lang="ru-RU" dirty="0" smtClean="0"/>
              <a:t>нужно </a:t>
            </a:r>
            <a:r>
              <a:rPr lang="ru-RU" dirty="0" smtClean="0"/>
              <a:t>расположить </a:t>
            </a:r>
            <a:r>
              <a:rPr lang="ru-RU" dirty="0" smtClean="0"/>
              <a:t>экран </a:t>
            </a:r>
            <a:r>
              <a:rPr lang="ru-RU" i="1" dirty="0" smtClean="0"/>
              <a:t>B</a:t>
            </a:r>
            <a:r>
              <a:rPr lang="ru-RU" dirty="0" smtClean="0"/>
              <a:t> </a:t>
            </a:r>
            <a:r>
              <a:rPr lang="ru-RU" dirty="0" smtClean="0"/>
              <a:t>высотой </a:t>
            </a:r>
            <a:r>
              <a:rPr lang="ru-RU" dirty="0" smtClean="0"/>
              <a:t>160 см, чтобы он был </a:t>
            </a:r>
            <a:r>
              <a:rPr lang="ru-RU" dirty="0" smtClean="0"/>
              <a:t>полностью </a:t>
            </a:r>
            <a:r>
              <a:rPr lang="ru-RU" dirty="0" smtClean="0"/>
              <a:t>освещён, если </a:t>
            </a:r>
            <a:r>
              <a:rPr lang="ru-RU" dirty="0" smtClean="0"/>
              <a:t>настройки проектора остаются неизменными?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Работа в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тетрадях. ОГЭ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Задача №3.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Человек ростом 1,6 м стоит на расстоянии 9 м от столба, на котором висит фонарь на высоте 3,2 м. Найдите длину тени человека в метрах.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Работа в тетрадях</a:t>
            </a:r>
          </a:p>
        </p:txBody>
      </p:sp>
      <p:pic>
        <p:nvPicPr>
          <p:cNvPr id="18434" name="Picture 2" descr="https://math-oge.sdamgia.ru/get_file?id=587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3786190"/>
            <a:ext cx="1428750" cy="1638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43188" y="2017713"/>
            <a:ext cx="6311900" cy="1196975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.  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2214563" y="214313"/>
            <a:ext cx="6729412" cy="1462087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из ОГЭ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/>
          <a:srcRect l="6149" t="1939" r="13165" b="7135"/>
          <a:stretch>
            <a:fillRect/>
          </a:stretch>
        </p:blipFill>
        <p:spPr bwMode="auto">
          <a:xfrm>
            <a:off x="500034" y="1500174"/>
            <a:ext cx="1798637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2286000" y="2662637"/>
            <a:ext cx="4572000" cy="275152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  <a:buFont typeface="Arial" charset="0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Лестница длиной 12,5 м приставлена к стене так, что расстояние от ее нижнего конца до стены равно 3,5 м. На какой высоте от земли находится верхний конец лестницы? </a:t>
            </a:r>
          </a:p>
          <a:p>
            <a:pPr eaLnBrk="0" hangingPunct="0">
              <a:spcBef>
                <a:spcPct val="20000"/>
              </a:spcBef>
              <a:buFont typeface="Arial" charset="0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Ответ дайте в метрах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Содержимое 4"/>
          <p:cNvSpPr>
            <a:spLocks noGrp="1"/>
          </p:cNvSpPr>
          <p:nvPr>
            <p:ph idx="1"/>
          </p:nvPr>
        </p:nvSpPr>
        <p:spPr>
          <a:xfrm>
            <a:off x="214313" y="2017713"/>
            <a:ext cx="8740775" cy="441166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Повторить гл 7, задачи №17 с сайта Гущина</a:t>
            </a:r>
          </a:p>
          <a:p>
            <a:pPr>
              <a:buFont typeface="Wingdings" pitchFamily="2" charset="2"/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Сильным №25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2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Домашнее задание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848</TotalTime>
  <Words>526</Words>
  <Application>Microsoft Office PowerPoint</Application>
  <PresentationFormat>Экран (4:3)</PresentationFormat>
  <Paragraphs>55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Бумажная</vt:lpstr>
      <vt:lpstr>Геометрия 9 класс Повторительно-обобщающий урок по теме</vt:lpstr>
      <vt:lpstr>Устная работа</vt:lpstr>
      <vt:lpstr>Устная работа</vt:lpstr>
      <vt:lpstr>     Устная работа.                   Какие из следующих утверждений верны?</vt:lpstr>
      <vt:lpstr>    Устная работа.                   </vt:lpstr>
      <vt:lpstr>    Устная работа.                   </vt:lpstr>
      <vt:lpstr>самопроверка</vt:lpstr>
      <vt:lpstr>Устная работа</vt:lpstr>
      <vt:lpstr>Устная работа</vt:lpstr>
      <vt:lpstr>Устная работа</vt:lpstr>
      <vt:lpstr>Устная работа</vt:lpstr>
      <vt:lpstr>Устная работа</vt:lpstr>
      <vt:lpstr>Устная работа</vt:lpstr>
      <vt:lpstr>Устная работа</vt:lpstr>
      <vt:lpstr>Работа в тетрадях.ОГЭ</vt:lpstr>
      <vt:lpstr>Слайд 16</vt:lpstr>
      <vt:lpstr>Работа в тетрадях. ОГЭ</vt:lpstr>
      <vt:lpstr>Работа в тетрадях</vt:lpstr>
      <vt:lpstr>Задача из ОГЭ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Галя</cp:lastModifiedBy>
  <cp:revision>101</cp:revision>
  <dcterms:created xsi:type="dcterms:W3CDTF">2005-11-14T13:48:00Z</dcterms:created>
  <dcterms:modified xsi:type="dcterms:W3CDTF">2016-11-13T18:14:08Z</dcterms:modified>
</cp:coreProperties>
</file>